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Raleway"/>
      <p:regular r:id="rId58"/>
      <p:bold r:id="rId59"/>
      <p:italic r:id="rId60"/>
      <p:boldItalic r:id="rId61"/>
    </p:embeddedFont>
    <p:embeddedFont>
      <p:font typeface="Inter Tight Light"/>
      <p:regular r:id="rId62"/>
      <p:bold r:id="rId63"/>
      <p:italic r:id="rId64"/>
      <p:boldItalic r:id="rId65"/>
    </p:embeddedFont>
    <p:embeddedFont>
      <p:font typeface="Inter"/>
      <p:regular r:id="rId66"/>
      <p:bold r:id="rId67"/>
    </p:embeddedFont>
    <p:embeddedFont>
      <p:font typeface="Inter Tight ExtraBold"/>
      <p:bold r:id="rId68"/>
      <p:boldItalic r:id="rId69"/>
    </p:embeddedFont>
    <p:embeddedFont>
      <p:font typeface="Inter T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42">
          <p15:clr>
            <a:srgbClr val="747775"/>
          </p15:clr>
        </p15:guide>
        <p15:guide id="2" pos="2880">
          <p15:clr>
            <a:srgbClr val="747775"/>
          </p15:clr>
        </p15:guide>
        <p15:guide id="3" pos="4327">
          <p15:clr>
            <a:srgbClr val="747775"/>
          </p15:clr>
        </p15:guide>
        <p15:guide id="4" orient="horz" pos="1080">
          <p15:clr>
            <a:srgbClr val="747775"/>
          </p15:clr>
        </p15:guide>
        <p15:guide id="5" orient="horz" pos="216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2"/>
        <p:guide pos="2880"/>
        <p:guide pos="4327"/>
        <p:guide pos="1080" orient="horz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InterTight-boldItalic.fntdata"/><Relationship Id="rId72" Type="http://schemas.openxmlformats.org/officeDocument/2006/relationships/font" Target="fonts/InterTight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InterTight-bold.fntdata"/><Relationship Id="rId70" Type="http://schemas.openxmlformats.org/officeDocument/2006/relationships/font" Target="fonts/InterT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nterTightLight-regular.fntdata"/><Relationship Id="rId61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64" Type="http://schemas.openxmlformats.org/officeDocument/2006/relationships/font" Target="fonts/InterTightLight-italic.fntdata"/><Relationship Id="rId63" Type="http://schemas.openxmlformats.org/officeDocument/2006/relationships/font" Target="fonts/InterTightLight-bold.fntdata"/><Relationship Id="rId22" Type="http://schemas.openxmlformats.org/officeDocument/2006/relationships/slide" Target="slides/slide16.xml"/><Relationship Id="rId66" Type="http://schemas.openxmlformats.org/officeDocument/2006/relationships/font" Target="fonts/Inter-regular.fntdata"/><Relationship Id="rId21" Type="http://schemas.openxmlformats.org/officeDocument/2006/relationships/slide" Target="slides/slide15.xml"/><Relationship Id="rId65" Type="http://schemas.openxmlformats.org/officeDocument/2006/relationships/font" Target="fonts/InterTightLight-boldItalic.fntdata"/><Relationship Id="rId24" Type="http://schemas.openxmlformats.org/officeDocument/2006/relationships/slide" Target="slides/slide18.xml"/><Relationship Id="rId68" Type="http://schemas.openxmlformats.org/officeDocument/2006/relationships/font" Target="fonts/InterTightExtraBold-bold.fntdata"/><Relationship Id="rId23" Type="http://schemas.openxmlformats.org/officeDocument/2006/relationships/slide" Target="slides/slide17.xml"/><Relationship Id="rId67" Type="http://schemas.openxmlformats.org/officeDocument/2006/relationships/font" Target="fonts/Inter-bold.fntdata"/><Relationship Id="rId60" Type="http://schemas.openxmlformats.org/officeDocument/2006/relationships/font" Target="fonts/Raleway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InterTightExtraBol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aleway-bold.fntdata"/><Relationship Id="rId14" Type="http://schemas.openxmlformats.org/officeDocument/2006/relationships/slide" Target="slides/slide8.xml"/><Relationship Id="rId58" Type="http://schemas.openxmlformats.org/officeDocument/2006/relationships/font" Target="fonts/Raleway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5086ecf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5086ecf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4a4c26ad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4a4c26ad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4a4c26ad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4a4c26ad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4a4c26ad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4a4c26ad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4a4c26ad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4a4c26ad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4a4c26ad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e4a4c26ad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4a4c26ad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4a4c26ad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4a4c26ad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4a4c26ad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4a4c26ad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4a4c26ad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4a4c26ad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4a4c26ad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4a4c26ad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4a4c26ad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378ed93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378ed93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4a4c26ad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e4a4c26ad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4a4c26ad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4a4c26ad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4a4c26ad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4a4c26ad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4a4c26ad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e4a4c26ad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4a4c26ad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4a4c26ad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4a4c26ad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4a4c26ad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4a4c26ad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e4a4c26ad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4a4c26ad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e4a4c26ad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4a4c26ad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e4a4c26ad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4a4c26ad0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e4a4c26ad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4a4c26ad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4a4c26ad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4a4c26ad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4a4c26ad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e4a4c26ad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e4a4c26ad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e4a4c26ad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e4a4c26ad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e4a4c26ad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e4a4c26ad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4a4c26ad0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4a4c26ad0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e4a4c26ad0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e4a4c26ad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4a4c26ad0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e4a4c26ad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4a4c26ad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e4a4c26ad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4a4c26ad0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e4a4c26ad0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e4a4c26ad0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e4a4c26ad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4a4c26ad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4a4c26a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e4a4c26ad0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e4a4c26ad0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e4a4c26ad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e4a4c26ad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4a4c26ad0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e4a4c26ad0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e4a4c26ad0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e4a4c26ad0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e4a4c26ad0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e4a4c26ad0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e4a4c26ad0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e4a4c26ad0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e4a4c26ad0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e4a4c26ad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e4a4c26ad0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e4a4c26ad0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e4a4c26ad0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e4a4c26ad0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e4a4c26ad0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e4a4c26ad0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4a4c26ad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4a4c26ad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e4a4c26ad0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e4a4c26ad0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65086ecf66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65086ecf66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4a4c26ad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4a4c26ad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4a4c26ad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4a4c26ad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4a4c26ad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4a4c26ad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4a4c26ad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4a4c26ad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76535" t="0"/>
          <a:stretch/>
        </p:blipFill>
        <p:spPr>
          <a:xfrm>
            <a:off x="8815751" y="4683775"/>
            <a:ext cx="258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rot="-8293048">
            <a:off x="6851623" y="-2339201"/>
            <a:ext cx="3707761" cy="8529736"/>
          </a:xfrm>
          <a:prstGeom prst="triangle">
            <a:avLst>
              <a:gd fmla="val 50000" name="adj"/>
            </a:avLst>
          </a:prstGeom>
          <a:solidFill>
            <a:srgbClr val="0F76BA">
              <a:alpha val="3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 b="0" l="0" r="76535" t="0"/>
          <a:stretch/>
        </p:blipFill>
        <p:spPr>
          <a:xfrm>
            <a:off x="8815751" y="4683775"/>
            <a:ext cx="258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/>
          <p:nvPr/>
        </p:nvSpPr>
        <p:spPr>
          <a:xfrm rot="-8293048">
            <a:off x="6851623" y="-2339201"/>
            <a:ext cx="3707761" cy="8529736"/>
          </a:xfrm>
          <a:prstGeom prst="triangle">
            <a:avLst>
              <a:gd fmla="val 50000" name="adj"/>
            </a:avLst>
          </a:prstGeom>
          <a:solidFill>
            <a:srgbClr val="0F76BA">
              <a:alpha val="3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AnHiAWlrYQc" TargetMode="External"/><Relationship Id="rId5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mkzhul9dsQM" TargetMode="External"/><Relationship Id="rId5" Type="http://schemas.openxmlformats.org/officeDocument/2006/relationships/image" Target="../media/image2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UTk6T997xQw" TargetMode="External"/><Relationship Id="rId5" Type="http://schemas.openxmlformats.org/officeDocument/2006/relationships/image" Target="../media/image2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9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9"/>
          <p:cNvSpPr txBox="1"/>
          <p:nvPr>
            <p:ph type="ctrTitle"/>
          </p:nvPr>
        </p:nvSpPr>
        <p:spPr>
          <a:xfrm>
            <a:off x="480325" y="3429000"/>
            <a:ext cx="2556600" cy="277200"/>
          </a:xfrm>
          <a:prstGeom prst="rect">
            <a:avLst/>
          </a:prstGeom>
          <a:effectLst>
            <a:outerShdw blurRad="100013" rotWithShape="0" algn="bl" dir="5400000" dist="76200">
              <a:srgbClr val="000000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Zeal IT Consultants</a:t>
            </a:r>
            <a:endParaRPr sz="1800">
              <a:solidFill>
                <a:srgbClr val="FFFFFF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114" name="Google Shape;114;p29"/>
          <p:cNvSpPr txBox="1"/>
          <p:nvPr>
            <p:ph type="ctrTitle"/>
          </p:nvPr>
        </p:nvSpPr>
        <p:spPr>
          <a:xfrm>
            <a:off x="480325" y="3749350"/>
            <a:ext cx="5593800" cy="492600"/>
          </a:xfrm>
          <a:prstGeom prst="rect">
            <a:avLst/>
          </a:prstGeom>
          <a:effectLst>
            <a:outerShdw blurRad="100013" rotWithShape="0" algn="bl" dir="5400000" dist="76200">
              <a:srgbClr val="000000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The SDLC</a:t>
            </a:r>
            <a:endParaRPr sz="3200">
              <a:solidFill>
                <a:srgbClr val="FFFFFF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25" y="468084"/>
            <a:ext cx="1001023" cy="3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2140" y="482376"/>
            <a:ext cx="609352" cy="31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6525" y="511393"/>
            <a:ext cx="425966" cy="25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1142" y="434787"/>
            <a:ext cx="542033" cy="4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9"/>
          <p:cNvSpPr/>
          <p:nvPr/>
        </p:nvSpPr>
        <p:spPr>
          <a:xfrm>
            <a:off x="1827875" y="278425"/>
            <a:ext cx="9000" cy="722400"/>
          </a:xfrm>
          <a:prstGeom prst="rect">
            <a:avLst/>
          </a:prstGeom>
          <a:solidFill>
            <a:srgbClr val="FFFFFF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2826" y="390799"/>
            <a:ext cx="299700" cy="49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9"/>
          <p:cNvCxnSpPr/>
          <p:nvPr/>
        </p:nvCxnSpPr>
        <p:spPr>
          <a:xfrm>
            <a:off x="497200" y="4298925"/>
            <a:ext cx="0" cy="854400"/>
          </a:xfrm>
          <a:prstGeom prst="straightConnector1">
            <a:avLst/>
          </a:prstGeom>
          <a:noFill/>
          <a:ln cap="flat" cmpd="sng" w="28575">
            <a:solidFill>
              <a:srgbClr val="ED292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8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Design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02" name="Google Shape;202;p38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3" name="Google Shape;203;p38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8"/>
          <p:cNvSpPr txBox="1"/>
          <p:nvPr/>
        </p:nvSpPr>
        <p:spPr>
          <a:xfrm>
            <a:off x="480575" y="1388925"/>
            <a:ext cx="52368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In the Design phase, detailed design specifications are created to guide the development process.</a:t>
            </a:r>
            <a:endParaRPr b="1"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This involves defining the system architecture through high-level and detailed designs, creating user interface designs with wireframes, mockups, and prototypes, and documenting technical specifications like data models and algorithms.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The designs are reviewed and validated with stakeholders to ensure they meet the requirements and provide a blueprint for development.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800" y="1566100"/>
            <a:ext cx="2583775" cy="25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9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Design Roles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12" name="Google Shape;212;p39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3" name="Google Shape;213;p39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 txBox="1"/>
          <p:nvPr/>
        </p:nvSpPr>
        <p:spPr>
          <a:xfrm>
            <a:off x="480575" y="1388925"/>
            <a:ext cx="52368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UI/UX Designers: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Create wireframes, mockups, and prototypes, ensuring a user-friendly interface and experience.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System Architects: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Develop the overall system architecture, including hardware, software, and network design.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Technical Writers: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Document technical specifications, data models, and design details.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Business Analysts: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Ensure that the design meets the documented requirements and business goals.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Project Managers / Product Owners: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Coordinate the design efforts and manage stakeholder reviews and approvals.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800" y="1566100"/>
            <a:ext cx="2583775" cy="25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0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Development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22" name="Google Shape;222;p40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40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480575" y="1388925"/>
            <a:ext cx="52368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During the Development phase, the system is built and integrated according to the design specifications.</a:t>
            </a:r>
            <a:endParaRPr b="1"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This includes coding the software, conducting unit tests to ensure individual components function correctly, and using continuous integration practices to combine and test the components as a cohesive system.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The aim is to develop a working system that meets the design requirements and is ready for deployment.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600" y="1481900"/>
            <a:ext cx="2752175" cy="27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1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Development Roles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32" name="Google Shape;232;p41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" name="Google Shape;233;p41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1"/>
          <p:cNvSpPr txBox="1"/>
          <p:nvPr/>
        </p:nvSpPr>
        <p:spPr>
          <a:xfrm>
            <a:off x="480575" y="1388925"/>
            <a:ext cx="52368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Developers: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Write code based on design specifications, develop software components, and perform unit testing.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Scrum Masters: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Facilitate Agile practices, manage sprints, and ensure the development team stays on track.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Quality Assurance (QA) Testers: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Conduct testing to ensure software quality and functionality.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Technical Leads: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Oversee the technical development process, provide guidance, and resolve technical issues.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Database Administrators (DBAs):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Manage database design, implementation, and maintenance.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600" y="1481900"/>
            <a:ext cx="2752175" cy="27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Deployment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42" name="Google Shape;242;p42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42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2"/>
          <p:cNvSpPr txBox="1"/>
          <p:nvPr/>
        </p:nvSpPr>
        <p:spPr>
          <a:xfrm>
            <a:off x="480575" y="1388925"/>
            <a:ext cx="52368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The Deployment phase focuses on releasing the system to the production environment and ensuring its operational readiness.</a:t>
            </a:r>
            <a:endParaRPr b="1"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This involves planning the deployment strategy, setting up and configuring the production environment, and conducting final testing. The system is then released with accompanying release notes, user training, and documentation.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Post-deployment activities include monitoring the system for performance and issues, and providing ongoing support to address any problems that arise.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750" y="1759050"/>
            <a:ext cx="2197875" cy="21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3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Deployment Roles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52" name="Google Shape;252;p43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43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 txBox="1"/>
          <p:nvPr/>
        </p:nvSpPr>
        <p:spPr>
          <a:xfrm>
            <a:off x="480575" y="1388925"/>
            <a:ext cx="56661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DevOps Engineers: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Automate deployment processes, manage infrastructure, and ensure smooth deployment to production.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Release Managers: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Plan and coordinate the release process, ensuring that all components are ready for deployment.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Site Reliability Engineers (SRE):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Provide post-deployment support, monitor system performance, and address issues.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Quality Assurance (QA) Testers: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Conduct final testing in the production-like environment to ensure readiness.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Technical Writers: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Prepare release notes, user manuals, and documentation for end-users and support staff.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750" y="1759050"/>
            <a:ext cx="2197875" cy="21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4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Navigating the SDLC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62" name="Google Shape;262;p44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3" name="Google Shape;263;p44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5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Navigating the SDLC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70" name="Google Shape;270;p45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" name="Google Shape;271;p45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7075"/>
            <a:ext cx="8839204" cy="277088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5"/>
          <p:cNvSpPr/>
          <p:nvPr/>
        </p:nvSpPr>
        <p:spPr>
          <a:xfrm>
            <a:off x="2235275" y="1714500"/>
            <a:ext cx="6496200" cy="177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6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Navigating the SDLC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80" name="Google Shape;280;p46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" name="Google Shape;281;p46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7075"/>
            <a:ext cx="8839204" cy="277088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/>
          <p:nvPr/>
        </p:nvSpPr>
        <p:spPr>
          <a:xfrm>
            <a:off x="3940500" y="1714500"/>
            <a:ext cx="4791000" cy="177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7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Navigating the SDLC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90" name="Google Shape;290;p47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1" name="Google Shape;291;p47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7075"/>
            <a:ext cx="8839204" cy="2770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7"/>
          <p:cNvSpPr/>
          <p:nvPr/>
        </p:nvSpPr>
        <p:spPr>
          <a:xfrm>
            <a:off x="6357025" y="1714500"/>
            <a:ext cx="2374500" cy="177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0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The SDLC Visualized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28" name="Google Shape;128;p30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30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ucy (Lucille Ball) and Ethel (Vivian Vance) take on a new job at the chocolate factory in the classic I Love Lucy episode, &quot;Job Switching,&quot; but they soon get more than they bargained for when put on the high speed assembly line.&#10;&#10;Stream full episodes of I Love Lucy on Paramount+: https://bit.ly/3dYUTjn&#10;&#10;Like Paramount+ on Facebook: https://bit.ly/PPlusFB     &#10;Follow Paramount+ on Twitter: https://bit.ly/PPlusTwitter     ​&#10;Follow Paramount+ on Instagram: https://bit.ly/PPlusInstagram  &#10;&#10;With Paramount+ you can stream over 30,000 episodes &amp; movies from CBS, BET, Comedy Central, MTV, Nickelodeon, Smithsonian Channel &amp; Paramount Pictures including exclusive originals plus live sports &amp; news.&#10;&#10;Don’t miss out on all the classic comedy favorites available to stream on Paramount+ like Cheers, Frasier, Sabrina the Teenage Witch, Happy Days, Taxi, The Brady Bunch, and more!&#10;&#10;Plus, you can count on Paramount+ for the most iconic movies and the latest in live sports and news with your local CBS station, CBS News, CBS Sports HQ, and ET Live.  &#10;&#10;Start your free trial now and start streaming! https://bit.ly/SubscribeToPPlus  &#10;&#10;#ILoveLucy #TVClassics #ParamountPlus" id="130" name="Google Shape;130;p30" title="I Love Lucy | Lucy And Ethel At The Chocolate Factory (S2, E1) | Paramount+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288" y="1230600"/>
            <a:ext cx="6408178" cy="3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8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Navigating the SDLC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300" name="Google Shape;300;p48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7075"/>
            <a:ext cx="8839204" cy="2770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9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Navigating the SDLC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309" name="Google Shape;309;p49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 rotWithShape="1">
          <a:blip r:embed="rId4">
            <a:alphaModFix/>
          </a:blip>
          <a:srcRect b="0" l="0" r="0" t="11940"/>
          <a:stretch/>
        </p:blipFill>
        <p:spPr>
          <a:xfrm>
            <a:off x="236175" y="1444075"/>
            <a:ext cx="8912850" cy="277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0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Navigating the SDLC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318" name="Google Shape;318;p50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Google Shape;319;p50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3351"/>
            <a:ext cx="9144003" cy="278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1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Navigating the SDLC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327" name="Google Shape;327;p51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8" name="Google Shape;328;p51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6283"/>
            <a:ext cx="9144003" cy="301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2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Waterfall ✨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336" name="Google Shape;336;p52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7" name="Google Shape;337;p52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600" y="1179200"/>
            <a:ext cx="3693900" cy="3693900"/>
          </a:xfrm>
          <a:prstGeom prst="roundRect">
            <a:avLst>
              <a:gd fmla="val 679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A Better Way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345" name="Google Shape;345;p53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6" name="Google Shape;346;p53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3"/>
          <p:cNvPicPr preferRelativeResize="0"/>
          <p:nvPr/>
        </p:nvPicPr>
        <p:blipFill rotWithShape="1">
          <a:blip r:embed="rId4">
            <a:alphaModFix/>
          </a:blip>
          <a:srcRect b="51209" l="0" r="0" t="0"/>
          <a:stretch/>
        </p:blipFill>
        <p:spPr>
          <a:xfrm>
            <a:off x="1341700" y="1144675"/>
            <a:ext cx="6460600" cy="18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4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A Better Way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Google Shape;355;p54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700" y="1144675"/>
            <a:ext cx="6460600" cy="36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A Better Way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363" name="Google Shape;363;p55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4" name="Google Shape;364;p55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700" y="1144675"/>
            <a:ext cx="6460600" cy="36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200" y="4170500"/>
            <a:ext cx="1176085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5"/>
          <p:cNvSpPr/>
          <p:nvPr/>
        </p:nvSpPr>
        <p:spPr>
          <a:xfrm>
            <a:off x="1726075" y="1187200"/>
            <a:ext cx="1229400" cy="3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6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A Better Way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374" name="Google Shape;374;p56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5" name="Google Shape;375;p56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700" y="1144675"/>
            <a:ext cx="6460600" cy="36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200" y="4170500"/>
            <a:ext cx="1176085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6"/>
          <p:cNvSpPr/>
          <p:nvPr/>
        </p:nvSpPr>
        <p:spPr>
          <a:xfrm>
            <a:off x="1726075" y="1187200"/>
            <a:ext cx="1229400" cy="3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7125" y="3485325"/>
            <a:ext cx="842895" cy="3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/>
          <p:nvPr/>
        </p:nvSpPr>
        <p:spPr>
          <a:xfrm>
            <a:off x="3073275" y="1439800"/>
            <a:ext cx="1229400" cy="4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7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A Better Way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387" name="Google Shape;387;p57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8" name="Google Shape;388;p57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700" y="1144675"/>
            <a:ext cx="6460600" cy="36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200" y="4170500"/>
            <a:ext cx="1176085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/>
          <p:nvPr/>
        </p:nvSpPr>
        <p:spPr>
          <a:xfrm>
            <a:off x="1726075" y="1187200"/>
            <a:ext cx="1229400" cy="3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7125" y="3485325"/>
            <a:ext cx="842895" cy="3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7"/>
          <p:cNvSpPr/>
          <p:nvPr/>
        </p:nvSpPr>
        <p:spPr>
          <a:xfrm>
            <a:off x="3073275" y="1439800"/>
            <a:ext cx="1229400" cy="4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3850" y="3346150"/>
            <a:ext cx="1176075" cy="32820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7"/>
          <p:cNvSpPr/>
          <p:nvPr/>
        </p:nvSpPr>
        <p:spPr>
          <a:xfrm>
            <a:off x="4395200" y="1641900"/>
            <a:ext cx="1507200" cy="4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7"/>
          <p:cNvSpPr/>
          <p:nvPr/>
        </p:nvSpPr>
        <p:spPr>
          <a:xfrm>
            <a:off x="4969975" y="1687625"/>
            <a:ext cx="245100" cy="4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1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What is the SDLC?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37" name="Google Shape;137;p31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31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1"/>
          <p:cNvSpPr txBox="1"/>
          <p:nvPr/>
        </p:nvSpPr>
        <p:spPr>
          <a:xfrm>
            <a:off x="882750" y="2376450"/>
            <a:ext cx="73785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The software development lifecycle, SDLC, is the process that transforms </a:t>
            </a:r>
            <a:r>
              <a:rPr b="1"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business needs</a:t>
            </a: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into</a:t>
            </a:r>
            <a:r>
              <a:rPr b="1"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business value</a:t>
            </a: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using code</a:t>
            </a: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26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8"/>
          <p:cNvSpPr txBox="1"/>
          <p:nvPr/>
        </p:nvSpPr>
        <p:spPr>
          <a:xfrm>
            <a:off x="480586" y="339250"/>
            <a:ext cx="53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A Better Way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403" name="Google Shape;403;p58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4" name="Google Shape;404;p58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700" y="1144675"/>
            <a:ext cx="6460600" cy="36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200" y="4170500"/>
            <a:ext cx="1176085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8"/>
          <p:cNvSpPr/>
          <p:nvPr/>
        </p:nvSpPr>
        <p:spPr>
          <a:xfrm>
            <a:off x="1726075" y="1187200"/>
            <a:ext cx="1229400" cy="3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7125" y="3485325"/>
            <a:ext cx="842895" cy="3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8"/>
          <p:cNvSpPr/>
          <p:nvPr/>
        </p:nvSpPr>
        <p:spPr>
          <a:xfrm>
            <a:off x="3073275" y="1439800"/>
            <a:ext cx="1229400" cy="4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3850" y="3346150"/>
            <a:ext cx="1176075" cy="32820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8"/>
          <p:cNvSpPr/>
          <p:nvPr/>
        </p:nvSpPr>
        <p:spPr>
          <a:xfrm>
            <a:off x="4395200" y="1641900"/>
            <a:ext cx="1507200" cy="4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8"/>
          <p:cNvSpPr/>
          <p:nvPr/>
        </p:nvSpPr>
        <p:spPr>
          <a:xfrm>
            <a:off x="4969975" y="1687625"/>
            <a:ext cx="245100" cy="4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7125" y="3948325"/>
            <a:ext cx="1229400" cy="3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/>
          <p:nvPr/>
        </p:nvSpPr>
        <p:spPr>
          <a:xfrm>
            <a:off x="6295100" y="2010325"/>
            <a:ext cx="1507200" cy="4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9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9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This looks familiar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421" name="Google Shape;421;p59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2" name="Google Shape;422;p59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7075"/>
            <a:ext cx="8839201" cy="328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0"/>
          <p:cNvPicPr preferRelativeResize="0"/>
          <p:nvPr/>
        </p:nvPicPr>
        <p:blipFill rotWithShape="1">
          <a:blip r:embed="rId3">
            <a:alphaModFix/>
          </a:blip>
          <a:srcRect b="20299" l="0" r="0" t="0"/>
          <a:stretch/>
        </p:blipFill>
        <p:spPr>
          <a:xfrm>
            <a:off x="306706" y="739450"/>
            <a:ext cx="8539812" cy="40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0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0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This looks familiar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431" name="Google Shape;431;p60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2" name="Google Shape;432;p60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1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439" name="Google Shape;439;p61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0" name="Google Shape;440;p61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2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448" name="Google Shape;448;p62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9" name="Google Shape;449;p62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2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3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458" name="Google Shape;458;p63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9" name="Google Shape;459;p63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3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3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4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469" name="Google Shape;469;p64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0" name="Google Shape;470;p64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4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4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4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5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481" name="Google Shape;481;p65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2" name="Google Shape;482;p65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5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5"/>
          <p:cNvSpPr txBox="1"/>
          <p:nvPr/>
        </p:nvSpPr>
        <p:spPr>
          <a:xfrm>
            <a:off x="1662375" y="10928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3-6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6" name="Google Shape;486;p65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5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65"/>
          <p:cNvCxnSpPr/>
          <p:nvPr/>
        </p:nvCxnSpPr>
        <p:spPr>
          <a:xfrm>
            <a:off x="1788175" y="15545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6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6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495" name="Google Shape;495;p66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6" name="Google Shape;496;p66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6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6"/>
          <p:cNvSpPr txBox="1"/>
          <p:nvPr/>
        </p:nvSpPr>
        <p:spPr>
          <a:xfrm>
            <a:off x="1662375" y="10928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3-6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0" name="Google Shape;500;p66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6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66"/>
          <p:cNvCxnSpPr/>
          <p:nvPr/>
        </p:nvCxnSpPr>
        <p:spPr>
          <a:xfrm>
            <a:off x="1788175" y="15545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03" name="Google Shape;503;p66"/>
          <p:cNvCxnSpPr/>
          <p:nvPr/>
        </p:nvCxnSpPr>
        <p:spPr>
          <a:xfrm>
            <a:off x="3118025" y="194542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04" name="Google Shape;504;p66"/>
          <p:cNvSpPr txBox="1"/>
          <p:nvPr/>
        </p:nvSpPr>
        <p:spPr>
          <a:xfrm>
            <a:off x="2947325" y="14836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6-8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7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511" name="Google Shape;511;p67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2" name="Google Shape;512;p67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7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7"/>
          <p:cNvSpPr txBox="1"/>
          <p:nvPr/>
        </p:nvSpPr>
        <p:spPr>
          <a:xfrm>
            <a:off x="1662375" y="10928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3-6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6" name="Google Shape;516;p67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7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67"/>
          <p:cNvCxnSpPr/>
          <p:nvPr/>
        </p:nvCxnSpPr>
        <p:spPr>
          <a:xfrm>
            <a:off x="1788175" y="15545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19" name="Google Shape;519;p67"/>
          <p:cNvSpPr txBox="1"/>
          <p:nvPr/>
        </p:nvSpPr>
        <p:spPr>
          <a:xfrm>
            <a:off x="2947325" y="14836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6-8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20" name="Google Shape;520;p67"/>
          <p:cNvCxnSpPr/>
          <p:nvPr/>
        </p:nvCxnSpPr>
        <p:spPr>
          <a:xfrm>
            <a:off x="3118025" y="194542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21" name="Google Shape;521;p67"/>
          <p:cNvSpPr txBox="1"/>
          <p:nvPr/>
        </p:nvSpPr>
        <p:spPr>
          <a:xfrm>
            <a:off x="4483925" y="171450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6-12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22" name="Google Shape;522;p67"/>
          <p:cNvCxnSpPr/>
          <p:nvPr/>
        </p:nvCxnSpPr>
        <p:spPr>
          <a:xfrm>
            <a:off x="4654625" y="217627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2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Four Phases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46" name="Google Shape;146;p32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32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2"/>
          <p:cNvSpPr txBox="1"/>
          <p:nvPr/>
        </p:nvSpPr>
        <p:spPr>
          <a:xfrm>
            <a:off x="882750" y="1408150"/>
            <a:ext cx="73785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There are four main phases to the SDLC.</a:t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Discovery</a:t>
            </a:r>
            <a:endParaRPr b="1" sz="24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8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8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529" name="Google Shape;529;p68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0" name="Google Shape;530;p68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8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8"/>
          <p:cNvSpPr txBox="1"/>
          <p:nvPr/>
        </p:nvSpPr>
        <p:spPr>
          <a:xfrm>
            <a:off x="1662375" y="10928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3-6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34" name="Google Shape;534;p68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8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68"/>
          <p:cNvCxnSpPr/>
          <p:nvPr/>
        </p:nvCxnSpPr>
        <p:spPr>
          <a:xfrm>
            <a:off x="1788175" y="15545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37" name="Google Shape;537;p68"/>
          <p:cNvSpPr txBox="1"/>
          <p:nvPr/>
        </p:nvSpPr>
        <p:spPr>
          <a:xfrm>
            <a:off x="2947325" y="14836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6-8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38" name="Google Shape;538;p68"/>
          <p:cNvCxnSpPr/>
          <p:nvPr/>
        </p:nvCxnSpPr>
        <p:spPr>
          <a:xfrm>
            <a:off x="3118025" y="194542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39" name="Google Shape;539;p68"/>
          <p:cNvSpPr txBox="1"/>
          <p:nvPr/>
        </p:nvSpPr>
        <p:spPr>
          <a:xfrm>
            <a:off x="4483925" y="171450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6-12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40" name="Google Shape;540;p68"/>
          <p:cNvCxnSpPr/>
          <p:nvPr/>
        </p:nvCxnSpPr>
        <p:spPr>
          <a:xfrm>
            <a:off x="4654625" y="217627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41" name="Google Shape;541;p68"/>
          <p:cNvSpPr txBox="1"/>
          <p:nvPr/>
        </p:nvSpPr>
        <p:spPr>
          <a:xfrm>
            <a:off x="6272125" y="2007775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2-4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42" name="Google Shape;542;p68"/>
          <p:cNvCxnSpPr/>
          <p:nvPr/>
        </p:nvCxnSpPr>
        <p:spPr>
          <a:xfrm>
            <a:off x="6406825" y="24314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9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9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549" name="Google Shape;549;p69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0" name="Google Shape;550;p69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9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9"/>
          <p:cNvSpPr txBox="1"/>
          <p:nvPr/>
        </p:nvSpPr>
        <p:spPr>
          <a:xfrm>
            <a:off x="1662375" y="10928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3-6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4" name="Google Shape;554;p69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9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p69"/>
          <p:cNvCxnSpPr/>
          <p:nvPr/>
        </p:nvCxnSpPr>
        <p:spPr>
          <a:xfrm>
            <a:off x="1788175" y="15545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57" name="Google Shape;557;p69"/>
          <p:cNvSpPr txBox="1"/>
          <p:nvPr/>
        </p:nvSpPr>
        <p:spPr>
          <a:xfrm>
            <a:off x="2947325" y="14836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6-8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58" name="Google Shape;558;p69"/>
          <p:cNvCxnSpPr/>
          <p:nvPr/>
        </p:nvCxnSpPr>
        <p:spPr>
          <a:xfrm>
            <a:off x="3118025" y="194542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59" name="Google Shape;559;p69"/>
          <p:cNvSpPr txBox="1"/>
          <p:nvPr/>
        </p:nvSpPr>
        <p:spPr>
          <a:xfrm>
            <a:off x="4483925" y="171450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6-12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60" name="Google Shape;560;p69"/>
          <p:cNvCxnSpPr/>
          <p:nvPr/>
        </p:nvCxnSpPr>
        <p:spPr>
          <a:xfrm>
            <a:off x="4654625" y="217627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61" name="Google Shape;561;p69"/>
          <p:cNvSpPr txBox="1"/>
          <p:nvPr/>
        </p:nvSpPr>
        <p:spPr>
          <a:xfrm>
            <a:off x="6272125" y="2007775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2-4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62" name="Google Shape;562;p69"/>
          <p:cNvCxnSpPr/>
          <p:nvPr/>
        </p:nvCxnSpPr>
        <p:spPr>
          <a:xfrm>
            <a:off x="6406825" y="24314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63" name="Google Shape;563;p69"/>
          <p:cNvSpPr txBox="1"/>
          <p:nvPr/>
        </p:nvSpPr>
        <p:spPr>
          <a:xfrm>
            <a:off x="123987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0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0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570" name="Google Shape;570;p70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1" name="Google Shape;571;p70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0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0"/>
          <p:cNvSpPr txBox="1"/>
          <p:nvPr/>
        </p:nvSpPr>
        <p:spPr>
          <a:xfrm>
            <a:off x="1662375" y="10928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3-6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5" name="Google Shape;575;p70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0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70"/>
          <p:cNvCxnSpPr/>
          <p:nvPr/>
        </p:nvCxnSpPr>
        <p:spPr>
          <a:xfrm>
            <a:off x="1788175" y="15545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78" name="Google Shape;578;p70"/>
          <p:cNvSpPr txBox="1"/>
          <p:nvPr/>
        </p:nvSpPr>
        <p:spPr>
          <a:xfrm>
            <a:off x="2947325" y="14836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6-8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79" name="Google Shape;579;p70"/>
          <p:cNvCxnSpPr/>
          <p:nvPr/>
        </p:nvCxnSpPr>
        <p:spPr>
          <a:xfrm>
            <a:off x="3118025" y="194542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80" name="Google Shape;580;p70"/>
          <p:cNvSpPr txBox="1"/>
          <p:nvPr/>
        </p:nvSpPr>
        <p:spPr>
          <a:xfrm>
            <a:off x="4483925" y="171450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6-12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1" name="Google Shape;581;p70"/>
          <p:cNvCxnSpPr/>
          <p:nvPr/>
        </p:nvCxnSpPr>
        <p:spPr>
          <a:xfrm>
            <a:off x="4654625" y="217627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82" name="Google Shape;582;p70"/>
          <p:cNvSpPr txBox="1"/>
          <p:nvPr/>
        </p:nvSpPr>
        <p:spPr>
          <a:xfrm>
            <a:off x="6272125" y="2007775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2-4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3" name="Google Shape;583;p70"/>
          <p:cNvCxnSpPr/>
          <p:nvPr/>
        </p:nvCxnSpPr>
        <p:spPr>
          <a:xfrm>
            <a:off x="6406825" y="24314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584" name="Google Shape;584;p70"/>
          <p:cNvSpPr txBox="1"/>
          <p:nvPr/>
        </p:nvSpPr>
        <p:spPr>
          <a:xfrm>
            <a:off x="123987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5" name="Google Shape;585;p70"/>
          <p:cNvSpPr txBox="1"/>
          <p:nvPr/>
        </p:nvSpPr>
        <p:spPr>
          <a:xfrm>
            <a:off x="4052450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1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592" name="Google Shape;592;p71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3" name="Google Shape;593;p71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1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1"/>
          <p:cNvSpPr txBox="1"/>
          <p:nvPr/>
        </p:nvSpPr>
        <p:spPr>
          <a:xfrm>
            <a:off x="1662375" y="10928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3-6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7" name="Google Shape;597;p71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1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71"/>
          <p:cNvCxnSpPr/>
          <p:nvPr/>
        </p:nvCxnSpPr>
        <p:spPr>
          <a:xfrm>
            <a:off x="1788175" y="15545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00" name="Google Shape;600;p71"/>
          <p:cNvSpPr txBox="1"/>
          <p:nvPr/>
        </p:nvSpPr>
        <p:spPr>
          <a:xfrm>
            <a:off x="2947325" y="14836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6-8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01" name="Google Shape;601;p71"/>
          <p:cNvCxnSpPr/>
          <p:nvPr/>
        </p:nvCxnSpPr>
        <p:spPr>
          <a:xfrm>
            <a:off x="3118025" y="194542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02" name="Google Shape;602;p71"/>
          <p:cNvSpPr txBox="1"/>
          <p:nvPr/>
        </p:nvSpPr>
        <p:spPr>
          <a:xfrm>
            <a:off x="4483925" y="171450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6-12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03" name="Google Shape;603;p71"/>
          <p:cNvCxnSpPr/>
          <p:nvPr/>
        </p:nvCxnSpPr>
        <p:spPr>
          <a:xfrm>
            <a:off x="4654625" y="217627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04" name="Google Shape;604;p71"/>
          <p:cNvSpPr txBox="1"/>
          <p:nvPr/>
        </p:nvSpPr>
        <p:spPr>
          <a:xfrm>
            <a:off x="6272125" y="2007775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2-4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05" name="Google Shape;605;p71"/>
          <p:cNvCxnSpPr/>
          <p:nvPr/>
        </p:nvCxnSpPr>
        <p:spPr>
          <a:xfrm>
            <a:off x="6406825" y="24314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06" name="Google Shape;606;p71"/>
          <p:cNvSpPr txBox="1"/>
          <p:nvPr/>
        </p:nvSpPr>
        <p:spPr>
          <a:xfrm>
            <a:off x="123987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7" name="Google Shape;607;p71"/>
          <p:cNvSpPr txBox="1"/>
          <p:nvPr/>
        </p:nvSpPr>
        <p:spPr>
          <a:xfrm>
            <a:off x="4052450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8" name="Google Shape;608;p71"/>
          <p:cNvSpPr txBox="1"/>
          <p:nvPr/>
        </p:nvSpPr>
        <p:spPr>
          <a:xfrm>
            <a:off x="693732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2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2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Anyone afraid of heights?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615" name="Google Shape;615;p72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6" name="Google Shape;616;p72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2" title="Free Solo, Boulder Proble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925" y="1220875"/>
            <a:ext cx="6312175" cy="3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3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3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Anyone afraid of heights?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624" name="Google Shape;624;p73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5" name="Google Shape;625;p73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3" title="GUY FALLS LEAD CLIMBING! | 05/01/201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925" y="1220875"/>
            <a:ext cx="6312175" cy="35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4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4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633" name="Google Shape;633;p74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4" name="Google Shape;634;p74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4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4"/>
          <p:cNvSpPr txBox="1"/>
          <p:nvPr/>
        </p:nvSpPr>
        <p:spPr>
          <a:xfrm>
            <a:off x="1662375" y="10928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3-6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8" name="Google Shape;638;p74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4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0" name="Google Shape;640;p74"/>
          <p:cNvCxnSpPr/>
          <p:nvPr/>
        </p:nvCxnSpPr>
        <p:spPr>
          <a:xfrm>
            <a:off x="1788175" y="15545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41" name="Google Shape;641;p74"/>
          <p:cNvSpPr txBox="1"/>
          <p:nvPr/>
        </p:nvSpPr>
        <p:spPr>
          <a:xfrm>
            <a:off x="2947325" y="14836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6-8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42" name="Google Shape;642;p74"/>
          <p:cNvCxnSpPr/>
          <p:nvPr/>
        </p:nvCxnSpPr>
        <p:spPr>
          <a:xfrm>
            <a:off x="3118025" y="194542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43" name="Google Shape;643;p74"/>
          <p:cNvSpPr txBox="1"/>
          <p:nvPr/>
        </p:nvSpPr>
        <p:spPr>
          <a:xfrm>
            <a:off x="4483925" y="171450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6-12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44" name="Google Shape;644;p74"/>
          <p:cNvCxnSpPr/>
          <p:nvPr/>
        </p:nvCxnSpPr>
        <p:spPr>
          <a:xfrm>
            <a:off x="4654625" y="217627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45" name="Google Shape;645;p74"/>
          <p:cNvSpPr txBox="1"/>
          <p:nvPr/>
        </p:nvSpPr>
        <p:spPr>
          <a:xfrm>
            <a:off x="6272125" y="2007775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2-4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46" name="Google Shape;646;p74"/>
          <p:cNvCxnSpPr/>
          <p:nvPr/>
        </p:nvCxnSpPr>
        <p:spPr>
          <a:xfrm>
            <a:off x="6406825" y="24314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47" name="Google Shape;647;p74"/>
          <p:cNvSpPr txBox="1"/>
          <p:nvPr/>
        </p:nvSpPr>
        <p:spPr>
          <a:xfrm>
            <a:off x="123987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8" name="Google Shape;648;p74"/>
          <p:cNvSpPr txBox="1"/>
          <p:nvPr/>
        </p:nvSpPr>
        <p:spPr>
          <a:xfrm>
            <a:off x="4052450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9" name="Google Shape;649;p74"/>
          <p:cNvSpPr txBox="1"/>
          <p:nvPr/>
        </p:nvSpPr>
        <p:spPr>
          <a:xfrm>
            <a:off x="693732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50" name="Google Shape;650;p74"/>
          <p:cNvCxnSpPr/>
          <p:nvPr/>
        </p:nvCxnSpPr>
        <p:spPr>
          <a:xfrm>
            <a:off x="7763775" y="1842100"/>
            <a:ext cx="0" cy="557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51" name="Google Shape;651;p74"/>
          <p:cNvSpPr txBox="1"/>
          <p:nvPr/>
        </p:nvSpPr>
        <p:spPr>
          <a:xfrm>
            <a:off x="4924225" y="1429625"/>
            <a:ext cx="346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D2926"/>
                </a:solidFill>
                <a:latin typeface="Inter"/>
                <a:ea typeface="Inter"/>
                <a:cs typeface="Inter"/>
                <a:sym typeface="Inter"/>
              </a:rPr>
              <a:t>What happens if I fail here?</a:t>
            </a:r>
            <a:endParaRPr b="1" sz="1800">
              <a:solidFill>
                <a:srgbClr val="ED292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5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5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Faster Cycles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658" name="Google Shape;658;p75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9" name="Google Shape;659;p75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5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5"/>
          <p:cNvSpPr txBox="1"/>
          <p:nvPr/>
        </p:nvSpPr>
        <p:spPr>
          <a:xfrm>
            <a:off x="1662375" y="10928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3-6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3" name="Google Shape;663;p75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5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75"/>
          <p:cNvCxnSpPr/>
          <p:nvPr/>
        </p:nvCxnSpPr>
        <p:spPr>
          <a:xfrm>
            <a:off x="1788175" y="15545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66" name="Google Shape;666;p75"/>
          <p:cNvSpPr txBox="1"/>
          <p:nvPr/>
        </p:nvSpPr>
        <p:spPr>
          <a:xfrm>
            <a:off x="2947325" y="14836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6-8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67" name="Google Shape;667;p75"/>
          <p:cNvCxnSpPr/>
          <p:nvPr/>
        </p:nvCxnSpPr>
        <p:spPr>
          <a:xfrm>
            <a:off x="3118025" y="194542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68" name="Google Shape;668;p75"/>
          <p:cNvSpPr txBox="1"/>
          <p:nvPr/>
        </p:nvSpPr>
        <p:spPr>
          <a:xfrm>
            <a:off x="4483925" y="171450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6-12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69" name="Google Shape;669;p75"/>
          <p:cNvCxnSpPr/>
          <p:nvPr/>
        </p:nvCxnSpPr>
        <p:spPr>
          <a:xfrm>
            <a:off x="4654625" y="217627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70" name="Google Shape;670;p75"/>
          <p:cNvSpPr txBox="1"/>
          <p:nvPr/>
        </p:nvSpPr>
        <p:spPr>
          <a:xfrm>
            <a:off x="6272125" y="2007775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2-4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71" name="Google Shape;671;p75"/>
          <p:cNvCxnSpPr/>
          <p:nvPr/>
        </p:nvCxnSpPr>
        <p:spPr>
          <a:xfrm>
            <a:off x="6406825" y="24314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72" name="Google Shape;672;p75"/>
          <p:cNvSpPr txBox="1"/>
          <p:nvPr/>
        </p:nvSpPr>
        <p:spPr>
          <a:xfrm>
            <a:off x="123987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3" name="Google Shape;673;p75"/>
          <p:cNvSpPr txBox="1"/>
          <p:nvPr/>
        </p:nvSpPr>
        <p:spPr>
          <a:xfrm>
            <a:off x="4052450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4" name="Google Shape;674;p75"/>
          <p:cNvSpPr txBox="1"/>
          <p:nvPr/>
        </p:nvSpPr>
        <p:spPr>
          <a:xfrm>
            <a:off x="693732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75" name="Google Shape;675;p75"/>
          <p:cNvCxnSpPr/>
          <p:nvPr/>
        </p:nvCxnSpPr>
        <p:spPr>
          <a:xfrm>
            <a:off x="8833275" y="1842100"/>
            <a:ext cx="0" cy="240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76" name="Google Shape;676;p75"/>
          <p:cNvSpPr txBox="1"/>
          <p:nvPr/>
        </p:nvSpPr>
        <p:spPr>
          <a:xfrm>
            <a:off x="5849975" y="1483650"/>
            <a:ext cx="346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D2926"/>
                </a:solidFill>
                <a:latin typeface="Inter"/>
                <a:ea typeface="Inter"/>
                <a:cs typeface="Inter"/>
                <a:sym typeface="Inter"/>
              </a:rPr>
              <a:t>What happens if I fail here?</a:t>
            </a:r>
            <a:endParaRPr b="1" sz="1800">
              <a:solidFill>
                <a:srgbClr val="ED292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6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6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Better Every Day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683" name="Google Shape;683;p76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4" name="Google Shape;684;p76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6"/>
          <p:cNvSpPr txBox="1"/>
          <p:nvPr/>
        </p:nvSpPr>
        <p:spPr>
          <a:xfrm>
            <a:off x="882750" y="1984075"/>
            <a:ext cx="73785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An important concept in software engineering as well as agile is </a:t>
            </a:r>
            <a:r>
              <a:rPr b="1"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Continuous Improvement.</a:t>
            </a:r>
            <a:endParaRPr b="1"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Our goal is to deliver value </a:t>
            </a:r>
            <a:r>
              <a:rPr b="1"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frequently</a:t>
            </a: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reliably</a:t>
            </a: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, and </a:t>
            </a:r>
            <a:r>
              <a:rPr b="1"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safely</a:t>
            </a: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to those that rely on us.</a:t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7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7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When do I get value?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692" name="Google Shape;692;p77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3" name="Google Shape;693;p77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7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7"/>
          <p:cNvSpPr txBox="1"/>
          <p:nvPr/>
        </p:nvSpPr>
        <p:spPr>
          <a:xfrm>
            <a:off x="1662375" y="10928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3-6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97" name="Google Shape;697;p77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7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p77"/>
          <p:cNvCxnSpPr/>
          <p:nvPr/>
        </p:nvCxnSpPr>
        <p:spPr>
          <a:xfrm>
            <a:off x="1788175" y="15545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00" name="Google Shape;700;p77"/>
          <p:cNvSpPr txBox="1"/>
          <p:nvPr/>
        </p:nvSpPr>
        <p:spPr>
          <a:xfrm>
            <a:off x="2947325" y="14836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6-8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01" name="Google Shape;701;p77"/>
          <p:cNvCxnSpPr/>
          <p:nvPr/>
        </p:nvCxnSpPr>
        <p:spPr>
          <a:xfrm>
            <a:off x="3118025" y="194542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02" name="Google Shape;702;p77"/>
          <p:cNvSpPr txBox="1"/>
          <p:nvPr/>
        </p:nvSpPr>
        <p:spPr>
          <a:xfrm>
            <a:off x="4483925" y="171450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6-12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03" name="Google Shape;703;p77"/>
          <p:cNvCxnSpPr/>
          <p:nvPr/>
        </p:nvCxnSpPr>
        <p:spPr>
          <a:xfrm>
            <a:off x="4654625" y="217627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04" name="Google Shape;704;p77"/>
          <p:cNvSpPr txBox="1"/>
          <p:nvPr/>
        </p:nvSpPr>
        <p:spPr>
          <a:xfrm>
            <a:off x="6272125" y="2007775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2-4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05" name="Google Shape;705;p77"/>
          <p:cNvCxnSpPr/>
          <p:nvPr/>
        </p:nvCxnSpPr>
        <p:spPr>
          <a:xfrm>
            <a:off x="6406825" y="24314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06" name="Google Shape;706;p77"/>
          <p:cNvSpPr txBox="1"/>
          <p:nvPr/>
        </p:nvSpPr>
        <p:spPr>
          <a:xfrm>
            <a:off x="123987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7" name="Google Shape;707;p77"/>
          <p:cNvSpPr txBox="1"/>
          <p:nvPr/>
        </p:nvSpPr>
        <p:spPr>
          <a:xfrm>
            <a:off x="4052450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8" name="Google Shape;708;p77"/>
          <p:cNvSpPr txBox="1"/>
          <p:nvPr/>
        </p:nvSpPr>
        <p:spPr>
          <a:xfrm>
            <a:off x="693732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09" name="Google Shape;709;p77"/>
          <p:cNvCxnSpPr/>
          <p:nvPr/>
        </p:nvCxnSpPr>
        <p:spPr>
          <a:xfrm>
            <a:off x="7763775" y="1842100"/>
            <a:ext cx="0" cy="557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10" name="Google Shape;710;p77"/>
          <p:cNvSpPr txBox="1"/>
          <p:nvPr/>
        </p:nvSpPr>
        <p:spPr>
          <a:xfrm>
            <a:off x="4924225" y="1429625"/>
            <a:ext cx="383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D2926"/>
                </a:solidFill>
                <a:latin typeface="Inter"/>
                <a:ea typeface="Inter"/>
                <a:cs typeface="Inter"/>
                <a:sym typeface="Inter"/>
              </a:rPr>
              <a:t>Here, I get value after two years.</a:t>
            </a:r>
            <a:endParaRPr b="1" sz="1800">
              <a:solidFill>
                <a:srgbClr val="ED292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3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Four Phases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55" name="Google Shape;155;p33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33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/>
          <p:nvPr/>
        </p:nvSpPr>
        <p:spPr>
          <a:xfrm>
            <a:off x="882750" y="1408150"/>
            <a:ext cx="73785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There are four main phases to the SDLC.</a:t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Discovery &gt; Design</a:t>
            </a:r>
            <a:endParaRPr b="1" sz="24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8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8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When do I get value?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717" name="Google Shape;717;p78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8" name="Google Shape;718;p78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77525"/>
            <a:ext cx="3271200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78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31989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78"/>
          <p:cNvSpPr txBox="1"/>
          <p:nvPr/>
        </p:nvSpPr>
        <p:spPr>
          <a:xfrm>
            <a:off x="1662375" y="10928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3-6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22" name="Google Shape;722;p78"/>
          <p:cNvPicPr preferRelativeResize="0"/>
          <p:nvPr/>
        </p:nvPicPr>
        <p:blipFill rotWithShape="1">
          <a:blip r:embed="rId4">
            <a:alphaModFix/>
          </a:blip>
          <a:srcRect b="0" l="6050" r="0" t="0"/>
          <a:stretch/>
        </p:blipFill>
        <p:spPr>
          <a:xfrm>
            <a:off x="6075875" y="3332575"/>
            <a:ext cx="3073151" cy="1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78"/>
          <p:cNvPicPr preferRelativeResize="0"/>
          <p:nvPr/>
        </p:nvPicPr>
        <p:blipFill rotWithShape="1">
          <a:blip r:embed="rId5">
            <a:alphaModFix/>
          </a:blip>
          <a:srcRect b="51209" l="0" r="0" t="0"/>
          <a:stretch/>
        </p:blipFill>
        <p:spPr>
          <a:xfrm>
            <a:off x="1341700" y="1530313"/>
            <a:ext cx="6460600" cy="180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4" name="Google Shape;724;p78"/>
          <p:cNvCxnSpPr/>
          <p:nvPr/>
        </p:nvCxnSpPr>
        <p:spPr>
          <a:xfrm>
            <a:off x="1788175" y="15545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25" name="Google Shape;725;p78"/>
          <p:cNvSpPr txBox="1"/>
          <p:nvPr/>
        </p:nvSpPr>
        <p:spPr>
          <a:xfrm>
            <a:off x="2947325" y="148365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6-8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26" name="Google Shape;726;p78"/>
          <p:cNvCxnSpPr/>
          <p:nvPr/>
        </p:nvCxnSpPr>
        <p:spPr>
          <a:xfrm>
            <a:off x="3118025" y="194542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27" name="Google Shape;727;p78"/>
          <p:cNvSpPr txBox="1"/>
          <p:nvPr/>
        </p:nvSpPr>
        <p:spPr>
          <a:xfrm>
            <a:off x="4483925" y="1714500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6-12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28" name="Google Shape;728;p78"/>
          <p:cNvCxnSpPr/>
          <p:nvPr/>
        </p:nvCxnSpPr>
        <p:spPr>
          <a:xfrm>
            <a:off x="4654625" y="2176275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29" name="Google Shape;729;p78"/>
          <p:cNvSpPr txBox="1"/>
          <p:nvPr/>
        </p:nvSpPr>
        <p:spPr>
          <a:xfrm>
            <a:off x="6272125" y="2007775"/>
            <a:ext cx="17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2-4 Months</a:t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30" name="Google Shape;730;p78"/>
          <p:cNvCxnSpPr/>
          <p:nvPr/>
        </p:nvCxnSpPr>
        <p:spPr>
          <a:xfrm>
            <a:off x="6406825" y="2431450"/>
            <a:ext cx="119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731" name="Google Shape;731;p78"/>
          <p:cNvSpPr txBox="1"/>
          <p:nvPr/>
        </p:nvSpPr>
        <p:spPr>
          <a:xfrm>
            <a:off x="123987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2" name="Google Shape;732;p78"/>
          <p:cNvSpPr txBox="1"/>
          <p:nvPr/>
        </p:nvSpPr>
        <p:spPr>
          <a:xfrm>
            <a:off x="4052450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3" name="Google Shape;733;p78"/>
          <p:cNvSpPr txBox="1"/>
          <p:nvPr/>
        </p:nvSpPr>
        <p:spPr>
          <a:xfrm>
            <a:off x="6937325" y="3718225"/>
            <a:ext cx="129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 Weeks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34" name="Google Shape;734;p78"/>
          <p:cNvCxnSpPr/>
          <p:nvPr/>
        </p:nvCxnSpPr>
        <p:spPr>
          <a:xfrm>
            <a:off x="8833275" y="1842100"/>
            <a:ext cx="0" cy="240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35" name="Google Shape;735;p78"/>
          <p:cNvSpPr txBox="1"/>
          <p:nvPr/>
        </p:nvSpPr>
        <p:spPr>
          <a:xfrm>
            <a:off x="6137325" y="1483650"/>
            <a:ext cx="277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D2926"/>
                </a:solidFill>
                <a:latin typeface="Inter"/>
                <a:ea typeface="Inter"/>
                <a:cs typeface="Inter"/>
                <a:sym typeface="Inter"/>
              </a:rPr>
              <a:t>Here, I get value every two weeks.</a:t>
            </a:r>
            <a:endParaRPr b="1" sz="1800">
              <a:solidFill>
                <a:srgbClr val="ED292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79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9"/>
          <p:cNvSpPr txBox="1"/>
          <p:nvPr>
            <p:ph type="ctrTitle"/>
          </p:nvPr>
        </p:nvSpPr>
        <p:spPr>
          <a:xfrm>
            <a:off x="480325" y="2815700"/>
            <a:ext cx="2556600" cy="277200"/>
          </a:xfrm>
          <a:prstGeom prst="rect">
            <a:avLst/>
          </a:prstGeom>
          <a:effectLst>
            <a:outerShdw blurRad="100013" rotWithShape="0" algn="bl" dir="5400000" dist="76200">
              <a:srgbClr val="000000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Zeal IT Consultants</a:t>
            </a:r>
            <a:endParaRPr sz="1800">
              <a:solidFill>
                <a:srgbClr val="FFFFFF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742" name="Google Shape;742;p79"/>
          <p:cNvSpPr txBox="1"/>
          <p:nvPr>
            <p:ph type="ctrTitle"/>
          </p:nvPr>
        </p:nvSpPr>
        <p:spPr>
          <a:xfrm>
            <a:off x="480325" y="3136050"/>
            <a:ext cx="5593800" cy="1262100"/>
          </a:xfrm>
          <a:prstGeom prst="rect">
            <a:avLst/>
          </a:prstGeom>
          <a:effectLst>
            <a:outerShdw blurRad="100013" rotWithShape="0" algn="bl" dir="5400000" dist="76200">
              <a:srgbClr val="000000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Whatever you do,</a:t>
            </a:r>
            <a:endParaRPr sz="4100">
              <a:solidFill>
                <a:srgbClr val="FFFFFF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do it with Zeal.</a:t>
            </a:r>
            <a:endParaRPr sz="4100">
              <a:solidFill>
                <a:srgbClr val="FFFFFF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pic>
        <p:nvPicPr>
          <p:cNvPr id="743" name="Google Shape;74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25" y="468084"/>
            <a:ext cx="1001023" cy="3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2140" y="482376"/>
            <a:ext cx="609352" cy="31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6525" y="511393"/>
            <a:ext cx="425966" cy="25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1142" y="434787"/>
            <a:ext cx="542033" cy="4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9"/>
          <p:cNvSpPr/>
          <p:nvPr/>
        </p:nvSpPr>
        <p:spPr>
          <a:xfrm>
            <a:off x="1827875" y="278425"/>
            <a:ext cx="9000" cy="722400"/>
          </a:xfrm>
          <a:prstGeom prst="rect">
            <a:avLst/>
          </a:prstGeom>
          <a:solidFill>
            <a:srgbClr val="FFFFFF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2826" y="390799"/>
            <a:ext cx="299700" cy="4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4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Four Phases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64" name="Google Shape;164;p34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Google Shape;165;p34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4"/>
          <p:cNvSpPr txBox="1"/>
          <p:nvPr/>
        </p:nvSpPr>
        <p:spPr>
          <a:xfrm>
            <a:off x="882750" y="1408150"/>
            <a:ext cx="73785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There are four main phases to the SDLC.</a:t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Discovery &gt; Design &gt; Development</a:t>
            </a:r>
            <a:endParaRPr b="1" sz="24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5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Four Phases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73" name="Google Shape;173;p35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" name="Google Shape;174;p35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5"/>
          <p:cNvSpPr txBox="1"/>
          <p:nvPr/>
        </p:nvSpPr>
        <p:spPr>
          <a:xfrm>
            <a:off x="882750" y="1408150"/>
            <a:ext cx="73785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There are four main phases to the SDLC.</a:t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Discovery &gt; Design &gt; Development &gt; Deployment</a:t>
            </a:r>
            <a:endParaRPr b="1" sz="24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6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Discovery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82" name="Google Shape;182;p36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6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6"/>
          <p:cNvSpPr txBox="1"/>
          <p:nvPr/>
        </p:nvSpPr>
        <p:spPr>
          <a:xfrm>
            <a:off x="480575" y="1388925"/>
            <a:ext cx="52368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The Discovery phase involves gathering and analyzing the requirements and goals for the project.</a:t>
            </a:r>
            <a:endParaRPr b="1"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This includes conducting stakeholder interviews, surveys, and workshops to understand user needs, performing a feasibility study to assess the project's technical, operational, and economic viability, and documenting requirements through specifications, use cases, and user stories.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The goal is to ensure a clear understanding of what the project aims to achieve and its constraints.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185" name="Google Shape;1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575" y="1641875"/>
            <a:ext cx="2432225" cy="24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7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Discovery Roles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92" name="Google Shape;192;p37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37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7"/>
          <p:cNvSpPr txBox="1"/>
          <p:nvPr/>
        </p:nvSpPr>
        <p:spPr>
          <a:xfrm>
            <a:off x="480575" y="1388925"/>
            <a:ext cx="5236800" cy="3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Business Analysts: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Gather and document requirements, conduct stakeholder interviews, and analyze business needs.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Project Managers / Product Owners: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Plan and manage the project scope, timeline, and resources, ensuring alignment with business objectives.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Stakeholders: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Provide input and feedback on requirements and expectations.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Subject Matter Experts (SMEs):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Offer specialized knowledge and insights into specific areas of the project.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System Architects: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Provide high-level technical insights and assess the feasibility of requirements.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195" name="Google Shape;1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575" y="1641875"/>
            <a:ext cx="2432225" cy="24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15B6D"/>
      </a:dk2>
      <a:lt2>
        <a:srgbClr val="434C5E"/>
      </a:lt2>
      <a:accent1>
        <a:srgbClr val="ED2926"/>
      </a:accent1>
      <a:accent2>
        <a:srgbClr val="0975B6"/>
      </a:accent2>
      <a:accent3>
        <a:srgbClr val="78879C"/>
      </a:accent3>
      <a:accent4>
        <a:srgbClr val="ECEDF0"/>
      </a:accent4>
      <a:accent5>
        <a:srgbClr val="F5F7F8"/>
      </a:accent5>
      <a:accent6>
        <a:srgbClr val="09619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